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6" r:id="rId3"/>
    <p:sldId id="298" r:id="rId4"/>
    <p:sldId id="306" r:id="rId5"/>
    <p:sldId id="308" r:id="rId6"/>
    <p:sldId id="313" r:id="rId7"/>
    <p:sldId id="318" r:id="rId8"/>
    <p:sldId id="304" r:id="rId9"/>
    <p:sldId id="301" r:id="rId10"/>
    <p:sldId id="285" r:id="rId11"/>
  </p:sldIdLst>
  <p:sldSz cx="9144000" cy="6858000" type="screen4x3"/>
  <p:notesSz cx="6858000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400"/>
    <a:srgbClr val="D7D6D4"/>
    <a:srgbClr val="D5D3CA"/>
    <a:srgbClr val="C4C4BC"/>
    <a:srgbClr val="070809"/>
    <a:srgbClr val="715761"/>
    <a:srgbClr val="C5B7EA"/>
    <a:srgbClr val="9D6F5A"/>
    <a:srgbClr val="703F1F"/>
    <a:srgbClr val="7D4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10" autoAdjust="0"/>
    <p:restoredTop sz="94660"/>
  </p:normalViewPr>
  <p:slideViewPr>
    <p:cSldViewPr>
      <p:cViewPr>
        <p:scale>
          <a:sx n="74" d="100"/>
          <a:sy n="74" d="100"/>
        </p:scale>
        <p:origin x="-72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465DC-C9E3-466F-AC6E-70295B78D58A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40275"/>
            <a:ext cx="548640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789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9592C-662D-4669-BFA6-6AAB0A05B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E0-6EF9-4F28-A345-3E67678068FB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D-7688-4526-B42F-D98366611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E0-6EF9-4F28-A345-3E67678068FB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D-7688-4526-B42F-D98366611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E0-6EF9-4F28-A345-3E67678068FB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D-7688-4526-B42F-D98366611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7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F871-1D60-466E-9B75-D6A854398A2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9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Tuesday, November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F871-1D60-466E-9B75-D6A854398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8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Tuesday, November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F871-1D60-466E-9B75-D6A854398A2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28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Tuesday, November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F871-1D60-466E-9B75-D6A854398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41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Tuesday, November 21,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F871-1D60-466E-9B75-D6A854398A2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1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Tuesday, November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F871-1D60-466E-9B75-D6A854398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72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Tuesday, November 21,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F871-1D60-466E-9B75-D6A854398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022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Tuesday, November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F871-1D60-466E-9B75-D6A854398A2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6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E0-6EF9-4F28-A345-3E67678068FB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D-7688-4526-B42F-D98366611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12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Tuesday, November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F871-1D60-466E-9B75-D6A854398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83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Tuesday, November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F871-1D60-466E-9B75-D6A854398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58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Tuesday, November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F871-1D60-466E-9B75-D6A854398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03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49500"/>
            <a:ext cx="377031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495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287838"/>
            <a:ext cx="3770313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42878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7019925" y="6021388"/>
            <a:ext cx="1944688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CE30-D9F9-45C3-859C-6D073D3113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706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84313"/>
            <a:ext cx="3770313" cy="458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484313"/>
            <a:ext cx="3770312" cy="458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36513" y="6242050"/>
            <a:ext cx="587376" cy="488950"/>
          </a:xfrm>
        </p:spPr>
        <p:txBody>
          <a:bodyPr/>
          <a:lstStyle>
            <a:lvl1pPr>
              <a:defRPr/>
            </a:lvl1pPr>
          </a:lstStyle>
          <a:p>
            <a:fld id="{59F3F871-1D60-466E-9B75-D6A854398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07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572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4350-6925-4FDC-9608-0049F840B7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28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414" y="617538"/>
            <a:ext cx="8066087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633414" y="1989138"/>
            <a:ext cx="8066087" cy="41148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4419600" y="6521450"/>
            <a:ext cx="3124200" cy="152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>
          <a:xfrm>
            <a:off x="7542335" y="6521450"/>
            <a:ext cx="381000" cy="152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7AB9F-09B4-4C0F-A745-B548299E496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958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E0-6EF9-4F28-A345-3E67678068FB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D-7688-4526-B42F-D98366611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91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E0-6EF9-4F28-A345-3E67678068FB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D-7688-4526-B42F-D98366611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E0-6EF9-4F28-A345-3E67678068FB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D-7688-4526-B42F-D98366611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1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E0-6EF9-4F28-A345-3E67678068FB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D-7688-4526-B42F-D98366611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58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E0-6EF9-4F28-A345-3E67678068FB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D-7688-4526-B42F-D98366611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6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E0-6EF9-4F28-A345-3E67678068FB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D-7688-4526-B42F-D98366611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61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FAE0-6EF9-4F28-A345-3E67678068FB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D-7688-4526-B42F-D98366611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4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3FAE0-6EF9-4F28-A345-3E67678068FB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D7CD-7688-4526-B42F-D98366611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2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Tuesday, November 21,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9F3F871-1D60-466E-9B75-D6A854398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72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facebook.com/environmental.lab.university.of.southampton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dPyH1QYatR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http://www.bioenergy.soton.ac.uk/" TargetMode="External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gif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youtu.be/LTTHUiL-FR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24.jpe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4444845" cy="336572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Outreach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 smtClean="0"/>
              <a:t>the circular </a:t>
            </a:r>
            <a:br>
              <a:rPr lang="en-GB" dirty="0" smtClean="0"/>
            </a:br>
            <a:r>
              <a:rPr lang="en-GB" dirty="0" smtClean="0"/>
              <a:t>bio-economy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…or reaching people who didn’t know they cared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602128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Circular </a:t>
            </a:r>
            <a:r>
              <a:rPr lang="en-GB" dirty="0" err="1" smtClean="0"/>
              <a:t>Bioeconomy</a:t>
            </a:r>
            <a:r>
              <a:rPr lang="en-GB" dirty="0" smtClean="0"/>
              <a:t> Group </a:t>
            </a:r>
            <a:br>
              <a:rPr lang="en-GB" dirty="0" smtClean="0"/>
            </a:br>
            <a:r>
              <a:rPr lang="en-GB" dirty="0" smtClean="0"/>
              <a:t>Peru Showcase, Nov 17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4211960" y="764704"/>
            <a:ext cx="4752528" cy="2941080"/>
          </a:xfrm>
          <a:prstGeom prst="wedgeEllipseCallout">
            <a:avLst>
              <a:gd name="adj1" fmla="val -43051"/>
              <a:gd name="adj2" fmla="val 94355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69480"/>
            <a:ext cx="3931138" cy="242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75608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are a team of researchers and practitioners who aim to introduce the widest variety of people to the concept of the </a:t>
            </a:r>
            <a:r>
              <a:rPr lang="en-GB" b="1" dirty="0" smtClean="0">
                <a:solidFill>
                  <a:srgbClr val="00D400"/>
                </a:solidFill>
              </a:rPr>
              <a:t>circular bio-economy </a:t>
            </a:r>
            <a:r>
              <a:rPr lang="en-GB" dirty="0" smtClean="0"/>
              <a:t>and to provide activities which stimulate learning, questions and discussion on industrial practice, policy and research.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22535"/>
            <a:ext cx="4958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00D400"/>
                </a:solidFill>
              </a:rPr>
              <a:t>What we are doing…</a:t>
            </a:r>
            <a:endParaRPr lang="en-GB" sz="4400" dirty="0">
              <a:solidFill>
                <a:srgbClr val="00D4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" b="5831"/>
          <a:stretch/>
        </p:blipFill>
        <p:spPr>
          <a:xfrm>
            <a:off x="6372200" y="5001766"/>
            <a:ext cx="2736304" cy="188361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43608" y="3224224"/>
            <a:ext cx="4752528" cy="2941080"/>
          </a:xfrm>
          <a:prstGeom prst="wedgeEllipseCallout">
            <a:avLst>
              <a:gd name="adj1" fmla="val 71307"/>
              <a:gd name="adj2" fmla="val 63702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9000"/>
            <a:ext cx="3931138" cy="2423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2185"/>
            <a:ext cx="1703275" cy="3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82" y="1052736"/>
            <a:ext cx="85420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D400"/>
                </a:solidFill>
              </a:rPr>
              <a:t>University of Southampton Public Engagement in Research Unit </a:t>
            </a:r>
            <a:r>
              <a:rPr lang="en-GB" sz="1600" dirty="0" smtClean="0"/>
              <a:t>– committed </a:t>
            </a:r>
            <a:r>
              <a:rPr lang="en-GB" sz="1600" dirty="0"/>
              <a:t>to sharing knowledge, resources and skills with the public, and to listening to and learning from the expertise and insight of </a:t>
            </a:r>
            <a:r>
              <a:rPr lang="en-GB" sz="1600" dirty="0" smtClean="0"/>
              <a:t>these </a:t>
            </a:r>
            <a:r>
              <a:rPr lang="en-GB" sz="1600" dirty="0"/>
              <a:t>different </a:t>
            </a:r>
            <a:r>
              <a:rPr lang="en-GB" sz="1600" dirty="0" smtClean="0"/>
              <a:t>communities. (See YouTube video </a:t>
            </a:r>
            <a:r>
              <a:rPr lang="en-GB" sz="1600" dirty="0" smtClean="0">
                <a:hlinkClick r:id="rId2"/>
              </a:rPr>
              <a:t>here</a:t>
            </a:r>
            <a:r>
              <a:rPr lang="en-GB" sz="1600" dirty="0" smtClean="0"/>
              <a:t>).</a:t>
            </a:r>
          </a:p>
          <a:p>
            <a:endParaRPr lang="en-GB" sz="1600" dirty="0" smtClean="0"/>
          </a:p>
          <a:p>
            <a:r>
              <a:rPr lang="en-GB" sz="1600" b="1" dirty="0" smtClean="0">
                <a:solidFill>
                  <a:srgbClr val="00D400"/>
                </a:solidFill>
              </a:rPr>
              <a:t>Bioenergy and Organic Resources Research Group, University of Southampton</a:t>
            </a:r>
            <a:r>
              <a:rPr lang="en-GB" sz="1600" dirty="0" smtClean="0"/>
              <a:t> – a large and diverse research group that is internationally recognised for work on AD, with an increasing focus on new biotechnology and </a:t>
            </a:r>
            <a:r>
              <a:rPr lang="en-GB" sz="1600" dirty="0" err="1" smtClean="0"/>
              <a:t>biorefinery</a:t>
            </a:r>
            <a:r>
              <a:rPr lang="en-GB" sz="1600" dirty="0" smtClean="0"/>
              <a:t> applications. (</a:t>
            </a:r>
            <a:r>
              <a:rPr lang="en-GB" sz="1600" dirty="0" smtClean="0">
                <a:hlinkClick r:id="rId3"/>
              </a:rPr>
              <a:t>Social media</a:t>
            </a:r>
            <a:r>
              <a:rPr lang="en-GB" sz="1600" dirty="0" smtClean="0"/>
              <a:t> and </a:t>
            </a:r>
            <a:r>
              <a:rPr lang="en-GB" sz="1600" dirty="0" smtClean="0">
                <a:hlinkClick r:id="rId4"/>
              </a:rPr>
              <a:t>group info</a:t>
            </a:r>
            <a:r>
              <a:rPr lang="en-GB" sz="1600" dirty="0" smtClean="0"/>
              <a:t>).</a:t>
            </a:r>
          </a:p>
          <a:p>
            <a:endParaRPr lang="en-GB" sz="1600" dirty="0" smtClean="0"/>
          </a:p>
          <a:p>
            <a:r>
              <a:rPr lang="en-GB" sz="1600" b="1" dirty="0" smtClean="0">
                <a:solidFill>
                  <a:srgbClr val="00D400"/>
                </a:solidFill>
              </a:rPr>
              <a:t>The Anaerobic Digestion Network</a:t>
            </a:r>
            <a:r>
              <a:rPr lang="en-GB" sz="1600" dirty="0" smtClean="0"/>
              <a:t>, one of 13 free-to-join Networks in Industrial Biotechnology and Bioenergy who facilitate interactions between academia and industry through the provision of workshops, research funding and other networking opportunities.</a:t>
            </a:r>
          </a:p>
          <a:p>
            <a:endParaRPr lang="en-GB" sz="1600" dirty="0"/>
          </a:p>
          <a:p>
            <a:r>
              <a:rPr lang="en-GB" sz="1600" b="1" dirty="0" err="1" smtClean="0">
                <a:solidFill>
                  <a:srgbClr val="00D400"/>
                </a:solidFill>
              </a:rPr>
              <a:t>Supergen</a:t>
            </a:r>
            <a:r>
              <a:rPr lang="en-GB" sz="1600" b="1" dirty="0" smtClean="0">
                <a:solidFill>
                  <a:srgbClr val="00D400"/>
                </a:solidFill>
              </a:rPr>
              <a:t> Bioenergy Hub</a:t>
            </a:r>
            <a:r>
              <a:rPr lang="en-GB" sz="1600" dirty="0" smtClean="0"/>
              <a:t>, who are interested in the role </a:t>
            </a:r>
            <a:r>
              <a:rPr lang="en-GB" sz="1600" smtClean="0"/>
              <a:t>of AD </a:t>
            </a:r>
            <a:r>
              <a:rPr lang="en-GB" sz="1600" dirty="0" smtClean="0"/>
              <a:t>and its role within the context of the wider bioenergy landscape.</a:t>
            </a:r>
          </a:p>
          <a:p>
            <a:endParaRPr lang="en-GB" sz="1600" dirty="0"/>
          </a:p>
          <a:p>
            <a:r>
              <a:rPr lang="en-GB" sz="1600" b="1" dirty="0" err="1" smtClean="0">
                <a:solidFill>
                  <a:srgbClr val="00D400"/>
                </a:solidFill>
              </a:rPr>
              <a:t>Fiberight</a:t>
            </a:r>
            <a:r>
              <a:rPr lang="en-GB" sz="1600" b="1" dirty="0">
                <a:solidFill>
                  <a:srgbClr val="00D400"/>
                </a:solidFill>
              </a:rPr>
              <a:t> </a:t>
            </a:r>
            <a:r>
              <a:rPr lang="en-GB" sz="1600" b="1" dirty="0" smtClean="0">
                <a:solidFill>
                  <a:srgbClr val="00D400"/>
                </a:solidFill>
              </a:rPr>
              <a:t>and Methanogen UK</a:t>
            </a:r>
            <a:r>
              <a:rPr lang="en-GB" sz="1600" dirty="0" smtClean="0"/>
              <a:t>, industrial partners who wish to publicise what they do as companies, increase </a:t>
            </a:r>
            <a:r>
              <a:rPr lang="en-GB" sz="1600" dirty="0"/>
              <a:t>company </a:t>
            </a:r>
            <a:r>
              <a:rPr lang="en-GB" sz="1600" dirty="0" smtClean="0"/>
              <a:t>recognition and recognition of their respective technologies.</a:t>
            </a:r>
            <a:endParaRPr lang="en-GB" sz="1600" dirty="0"/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67271"/>
            <a:ext cx="613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00D400"/>
                </a:solidFill>
              </a:rPr>
              <a:t>Who is involved and why?</a:t>
            </a:r>
            <a:endParaRPr lang="en-GB" sz="4400" dirty="0">
              <a:solidFill>
                <a:srgbClr val="00D4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63" y="5668801"/>
            <a:ext cx="1703275" cy="369635"/>
          </a:xfrm>
          <a:prstGeom prst="rect">
            <a:avLst/>
          </a:prstGeom>
        </p:spPr>
      </p:pic>
      <p:pic>
        <p:nvPicPr>
          <p:cNvPr id="13" name="Picture 2" descr="new-bbsrc-colou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3" y="5668696"/>
            <a:ext cx="1477091" cy="3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72"/>
          <a:stretch>
            <a:fillRect/>
          </a:stretch>
        </p:blipFill>
        <p:spPr bwMode="auto">
          <a:xfrm>
            <a:off x="2493661" y="6267973"/>
            <a:ext cx="2044637" cy="38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" name="Picture 4" descr="Methanogen-logo-no-ch-squeezed-v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77" y="5583972"/>
            <a:ext cx="179133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25798"/>
            <a:ext cx="1785937" cy="471488"/>
          </a:xfrm>
          <a:prstGeom prst="rect">
            <a:avLst/>
          </a:prstGeom>
        </p:spPr>
      </p:pic>
      <p:pic>
        <p:nvPicPr>
          <p:cNvPr id="1026" name="Picture 2" descr="SUPERGEN Bioenergy Hu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63" y="6236016"/>
            <a:ext cx="3552329" cy="39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854204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Putting across a clear message</a:t>
            </a:r>
          </a:p>
          <a:p>
            <a:r>
              <a:rPr lang="en-GB" sz="2000" dirty="0"/>
              <a:t>a</a:t>
            </a:r>
            <a:r>
              <a:rPr lang="en-GB" sz="2000" dirty="0" smtClean="0"/>
              <a:t>bout a complex system or complex research</a:t>
            </a:r>
            <a:r>
              <a:rPr lang="en-GB" sz="2000" dirty="0" smtClean="0"/>
              <a:t>:</a:t>
            </a:r>
            <a:br>
              <a:rPr lang="en-GB" sz="2000" dirty="0" smtClean="0"/>
            </a:b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an interesting and engaging way (the ‘hook’)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a way the audience can </a:t>
            </a:r>
            <a:r>
              <a:rPr lang="en-GB" sz="2000" dirty="0" smtClean="0"/>
              <a:t>understand (the ‘story’)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a way that might even create behavioural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Responding to ‘disaster stories’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NIMBY’s / Perceptions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Measuring ‘impact’ –</a:t>
            </a:r>
            <a:br>
              <a:rPr lang="en-GB" sz="2000" dirty="0" smtClean="0"/>
            </a:br>
            <a:r>
              <a:rPr lang="en-GB" sz="2000" dirty="0" smtClean="0"/>
              <a:t>are we really reaching people?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Knowledge across a wide</a:t>
            </a:r>
            <a:br>
              <a:rPr lang="en-GB" sz="2000" dirty="0" smtClean="0"/>
            </a:br>
            <a:r>
              <a:rPr lang="en-GB" sz="2000" dirty="0" smtClean="0"/>
              <a:t>field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55303"/>
            <a:ext cx="3042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00D400"/>
                </a:solidFill>
              </a:rPr>
              <a:t>Challenges…</a:t>
            </a:r>
            <a:endParaRPr lang="en-GB" sz="4400" dirty="0">
              <a:solidFill>
                <a:srgbClr val="00D400"/>
              </a:solidFill>
            </a:endParaRPr>
          </a:p>
        </p:txBody>
      </p:sp>
      <p:pic>
        <p:nvPicPr>
          <p:cNvPr id="13" name="Picture 2" descr="new-bbsrc-col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21" y="6309320"/>
            <a:ext cx="1477091" cy="3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58446"/>
            <a:ext cx="1785937" cy="471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55496"/>
            <a:ext cx="5508104" cy="392988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64088" y="188640"/>
            <a:ext cx="3528392" cy="13853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smtClean="0">
                <a:solidFill>
                  <a:srgbClr val="00D400"/>
                </a:solidFill>
              </a:rPr>
              <a:t/>
            </a:r>
            <a:br>
              <a:rPr lang="en-GB" sz="1600" b="1" i="1" dirty="0" smtClean="0">
                <a:solidFill>
                  <a:srgbClr val="00D400"/>
                </a:solidFill>
              </a:rPr>
            </a:br>
            <a:r>
              <a:rPr lang="en-GB" sz="1600" b="1" i="1" dirty="0" smtClean="0">
                <a:solidFill>
                  <a:srgbClr val="00D400"/>
                </a:solidFill>
              </a:rPr>
              <a:t>The </a:t>
            </a:r>
            <a:r>
              <a:rPr lang="en-GB" sz="1600" b="1" i="1" dirty="0">
                <a:solidFill>
                  <a:srgbClr val="00D400"/>
                </a:solidFill>
              </a:rPr>
              <a:t>news media is, for the most part, the bringers of bad news…and it’s not entirely the media’s fault; bad news gets higher ratings and sells more papers than good news.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8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043608" y="1412776"/>
            <a:ext cx="6672879" cy="3744416"/>
          </a:xfrm>
          <a:prstGeom prst="ellipse">
            <a:avLst/>
          </a:prstGeom>
          <a:noFill/>
          <a:ln w="66675" cmpd="sng">
            <a:solidFill>
              <a:srgbClr val="00D400"/>
            </a:solidFill>
            <a:prstDash val="sysDot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9512" y="44624"/>
            <a:ext cx="5790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00D400"/>
                </a:solidFill>
              </a:rPr>
              <a:t>The </a:t>
            </a:r>
            <a:r>
              <a:rPr lang="en-GB" sz="4400" dirty="0" err="1" smtClean="0">
                <a:solidFill>
                  <a:srgbClr val="00D400"/>
                </a:solidFill>
              </a:rPr>
              <a:t>bioeconomy</a:t>
            </a:r>
            <a:r>
              <a:rPr lang="en-GB" sz="4400" dirty="0" smtClean="0">
                <a:solidFill>
                  <a:srgbClr val="00D400"/>
                </a:solidFill>
              </a:rPr>
              <a:t> story </a:t>
            </a:r>
            <a:r>
              <a:rPr lang="en-GB" sz="4400" dirty="0" smtClean="0">
                <a:solidFill>
                  <a:srgbClr val="00D400"/>
                </a:solidFill>
              </a:rPr>
              <a:t>…</a:t>
            </a:r>
            <a:endParaRPr lang="en-GB" sz="4400" dirty="0">
              <a:solidFill>
                <a:srgbClr val="00D4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496" y="6237312"/>
            <a:ext cx="9001000" cy="540000"/>
            <a:chOff x="35496" y="6237312"/>
            <a:chExt cx="9001000" cy="540000"/>
          </a:xfrm>
        </p:grpSpPr>
        <p:pic>
          <p:nvPicPr>
            <p:cNvPr id="13" name="Picture 2" descr="new-bbsrc-colou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781" y="6309320"/>
              <a:ext cx="1477091" cy="36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258446"/>
              <a:ext cx="1785937" cy="471488"/>
            </a:xfrm>
            <a:prstGeom prst="rect">
              <a:avLst/>
            </a:prstGeom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772"/>
            <a:stretch>
              <a:fillRect/>
            </a:stretch>
          </p:blipFill>
          <p:spPr bwMode="auto">
            <a:xfrm>
              <a:off x="5292080" y="6300621"/>
              <a:ext cx="2044637" cy="38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4" name="Picture 4" descr="Methanogen-logo-no-ch-squeezed-v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758" y="6237312"/>
              <a:ext cx="179133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221" y="6299725"/>
              <a:ext cx="1703275" cy="36963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564917" y="980728"/>
            <a:ext cx="2070979" cy="1919815"/>
            <a:chOff x="251520" y="1258840"/>
            <a:chExt cx="2070979" cy="1919815"/>
          </a:xfrm>
        </p:grpSpPr>
        <p:sp>
          <p:nvSpPr>
            <p:cNvPr id="3" name="TextBox 2"/>
            <p:cNvSpPr txBox="1"/>
            <p:nvPr/>
          </p:nvSpPr>
          <p:spPr>
            <a:xfrm>
              <a:off x="251520" y="2716990"/>
              <a:ext cx="2070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D400"/>
                  </a:solidFill>
                </a:rPr>
                <a:t>Recycling</a:t>
              </a:r>
              <a:endParaRPr lang="en-GB" sz="3200" b="1" dirty="0">
                <a:solidFill>
                  <a:srgbClr val="00D400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494921" y="1258840"/>
              <a:ext cx="1584176" cy="1512168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52191" y="908720"/>
            <a:ext cx="1948001" cy="2186906"/>
            <a:chOff x="3170319" y="1229900"/>
            <a:chExt cx="1948001" cy="2186906"/>
          </a:xfrm>
        </p:grpSpPr>
        <p:sp>
          <p:nvSpPr>
            <p:cNvPr id="21" name="TextBox 20"/>
            <p:cNvSpPr txBox="1"/>
            <p:nvPr/>
          </p:nvSpPr>
          <p:spPr>
            <a:xfrm>
              <a:off x="3170319" y="2708920"/>
              <a:ext cx="194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D400"/>
                  </a:solidFill>
                </a:rPr>
                <a:t>Sorting</a:t>
              </a:r>
            </a:p>
            <a:p>
              <a:pPr algn="ctr"/>
              <a:r>
                <a:rPr lang="en-GB" sz="1600" b="1" dirty="0" smtClean="0">
                  <a:solidFill>
                    <a:srgbClr val="00D400"/>
                  </a:solidFill>
                </a:rPr>
                <a:t>(The Rubbish Game)</a:t>
              </a:r>
              <a:endParaRPr lang="en-GB" sz="3200" b="1" dirty="0">
                <a:solidFill>
                  <a:srgbClr val="00D4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352231" y="1229900"/>
              <a:ext cx="1584176" cy="1512168"/>
            </a:xfrm>
            <a:prstGeom prst="ellips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69402" y="2176360"/>
            <a:ext cx="1963038" cy="2188744"/>
            <a:chOff x="4742609" y="1258840"/>
            <a:chExt cx="1963038" cy="2188744"/>
          </a:xfrm>
        </p:grpSpPr>
        <p:sp>
          <p:nvSpPr>
            <p:cNvPr id="29" name="Oval 28"/>
            <p:cNvSpPr/>
            <p:nvPr/>
          </p:nvSpPr>
          <p:spPr>
            <a:xfrm>
              <a:off x="4932040" y="1258840"/>
              <a:ext cx="1584176" cy="1512168"/>
            </a:xfrm>
            <a:prstGeom prst="ellipse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42609" y="2708920"/>
              <a:ext cx="1963038" cy="738664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D400"/>
                  </a:solidFill>
                </a:rPr>
                <a:t>AD Treatment</a:t>
              </a:r>
            </a:p>
            <a:p>
              <a:pPr algn="ctr"/>
              <a:r>
                <a:rPr lang="en-GB" b="1" dirty="0" smtClean="0">
                  <a:solidFill>
                    <a:srgbClr val="00D400"/>
                  </a:solidFill>
                </a:rPr>
                <a:t>(and popcorn)</a:t>
              </a:r>
              <a:endParaRPr lang="en-GB" b="1" dirty="0">
                <a:solidFill>
                  <a:srgbClr val="00D4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18607" y="3986003"/>
            <a:ext cx="2162628" cy="2204582"/>
            <a:chOff x="572469" y="3645024"/>
            <a:chExt cx="2162628" cy="2204582"/>
          </a:xfrm>
        </p:grpSpPr>
        <p:sp>
          <p:nvSpPr>
            <p:cNvPr id="28" name="Oval 27"/>
            <p:cNvSpPr/>
            <p:nvPr/>
          </p:nvSpPr>
          <p:spPr>
            <a:xfrm>
              <a:off x="861695" y="3645024"/>
              <a:ext cx="1584176" cy="1512168"/>
            </a:xfrm>
            <a:prstGeom prst="ellipse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2469" y="5110942"/>
              <a:ext cx="216262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D400"/>
                  </a:solidFill>
                </a:rPr>
                <a:t>Monitoring</a:t>
              </a:r>
              <a:endParaRPr lang="en-GB" sz="2400" b="1" dirty="0">
                <a:solidFill>
                  <a:srgbClr val="00D400"/>
                </a:solidFill>
              </a:endParaRPr>
            </a:p>
            <a:p>
              <a:pPr algn="ctr"/>
              <a:r>
                <a:rPr lang="en-GB" b="1" dirty="0">
                  <a:solidFill>
                    <a:srgbClr val="00D400"/>
                  </a:solidFill>
                </a:rPr>
                <a:t>(</a:t>
              </a:r>
              <a:r>
                <a:rPr lang="en-GB" b="1" dirty="0" smtClean="0">
                  <a:solidFill>
                    <a:srgbClr val="00D400"/>
                  </a:solidFill>
                </a:rPr>
                <a:t>aka Show &amp; Smell)</a:t>
              </a:r>
              <a:endParaRPr lang="en-GB" b="1" dirty="0">
                <a:solidFill>
                  <a:srgbClr val="00D4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42781" y="4077072"/>
            <a:ext cx="2539920" cy="2178824"/>
            <a:chOff x="1942781" y="4077072"/>
            <a:chExt cx="2539920" cy="2178824"/>
          </a:xfrm>
        </p:grpSpPr>
        <p:sp>
          <p:nvSpPr>
            <p:cNvPr id="32" name="Oval 31"/>
            <p:cNvSpPr/>
            <p:nvPr/>
          </p:nvSpPr>
          <p:spPr>
            <a:xfrm>
              <a:off x="2420653" y="4077072"/>
              <a:ext cx="1584176" cy="1512168"/>
            </a:xfrm>
            <a:prstGeom prst="ellipse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42781" y="5517232"/>
              <a:ext cx="25399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D400"/>
                  </a:solidFill>
                </a:rPr>
                <a:t>Products</a:t>
              </a:r>
              <a:endParaRPr lang="en-GB" sz="2400" b="1" dirty="0">
                <a:solidFill>
                  <a:srgbClr val="00D400"/>
                </a:solidFill>
              </a:endParaRPr>
            </a:p>
            <a:p>
              <a:pPr algn="ctr"/>
              <a:r>
                <a:rPr lang="en-GB" b="1" dirty="0" smtClean="0">
                  <a:solidFill>
                    <a:srgbClr val="00D400"/>
                  </a:solidFill>
                </a:rPr>
                <a:t>(food, fertiliser, energy)</a:t>
              </a:r>
              <a:endParaRPr lang="en-GB" b="1" dirty="0">
                <a:solidFill>
                  <a:srgbClr val="00D4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3835" y="2767940"/>
            <a:ext cx="1842172" cy="2048376"/>
            <a:chOff x="233835" y="2767940"/>
            <a:chExt cx="1842172" cy="2048376"/>
          </a:xfrm>
        </p:grpSpPr>
        <p:sp>
          <p:nvSpPr>
            <p:cNvPr id="33" name="Oval 32"/>
            <p:cNvSpPr/>
            <p:nvPr/>
          </p:nvSpPr>
          <p:spPr>
            <a:xfrm>
              <a:off x="362833" y="2767940"/>
              <a:ext cx="1584176" cy="1512168"/>
            </a:xfrm>
            <a:prstGeom prst="ellipse">
              <a:avLst/>
            </a:pr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3835" y="4293096"/>
              <a:ext cx="1842172" cy="523220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D400"/>
                  </a:solidFill>
                </a:rPr>
                <a:t>The HOOK!</a:t>
              </a:r>
              <a:endParaRPr lang="en-GB" sz="3600" b="1" dirty="0">
                <a:solidFill>
                  <a:srgbClr val="00D4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5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1" y="44624"/>
            <a:ext cx="7157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D400"/>
                </a:solidFill>
              </a:rPr>
              <a:t>The </a:t>
            </a:r>
            <a:r>
              <a:rPr lang="en-GB" sz="4400" dirty="0" smtClean="0">
                <a:solidFill>
                  <a:srgbClr val="00D400"/>
                </a:solidFill>
              </a:rPr>
              <a:t>Hook…a Rubens Tube</a:t>
            </a:r>
            <a:endParaRPr lang="en-GB" sz="4400" dirty="0">
              <a:solidFill>
                <a:srgbClr val="00D4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496" y="6237312"/>
            <a:ext cx="9001000" cy="540000"/>
            <a:chOff x="35496" y="6237312"/>
            <a:chExt cx="9001000" cy="540000"/>
          </a:xfrm>
        </p:grpSpPr>
        <p:pic>
          <p:nvPicPr>
            <p:cNvPr id="13" name="Picture 2" descr="new-bbsrc-colou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781" y="6309320"/>
              <a:ext cx="1477091" cy="36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6258446"/>
              <a:ext cx="1785937" cy="471488"/>
            </a:xfrm>
            <a:prstGeom prst="rect">
              <a:avLst/>
            </a:prstGeom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772"/>
            <a:stretch>
              <a:fillRect/>
            </a:stretch>
          </p:blipFill>
          <p:spPr bwMode="auto">
            <a:xfrm>
              <a:off x="5292080" y="6300621"/>
              <a:ext cx="2044637" cy="38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4" name="Picture 4" descr="Methanogen-logo-no-ch-squeezed-v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758" y="6237312"/>
              <a:ext cx="179133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221" y="6299725"/>
              <a:ext cx="1703275" cy="369635"/>
            </a:xfrm>
            <a:prstGeom prst="rect">
              <a:avLst/>
            </a:prstGeom>
          </p:spPr>
        </p:pic>
      </p:grp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848572" cy="359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599711" cy="239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3876463"/>
            <a:ext cx="4091569" cy="1794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000" dirty="0" smtClean="0"/>
              <a:t>Funded by PERU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000" dirty="0" smtClean="0"/>
              <a:t>Designed and built at the University</a:t>
            </a:r>
            <a:br>
              <a:rPr lang="en-GB" sz="2000" dirty="0" smtClean="0"/>
            </a:br>
            <a:r>
              <a:rPr lang="en-GB" sz="2000" dirty="0" smtClean="0"/>
              <a:t>(Luke Muscutt – Outreach Guru)</a:t>
            </a:r>
            <a:br>
              <a:rPr lang="en-GB" sz="2000" dirty="0" smtClean="0"/>
            </a:br>
            <a:r>
              <a:rPr lang="en-GB" sz="2000" dirty="0" smtClean="0"/>
              <a:t>Learning curve!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000" dirty="0" smtClean="0"/>
              <a:t>How did we do?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157192"/>
            <a:ext cx="428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action on: </a:t>
            </a:r>
            <a:r>
              <a:rPr lang="en-GB" dirty="0">
                <a:hlinkClick r:id="rId9"/>
              </a:rPr>
              <a:t>https://</a:t>
            </a:r>
            <a:r>
              <a:rPr lang="en-GB" dirty="0" smtClean="0">
                <a:hlinkClick r:id="rId9"/>
              </a:rPr>
              <a:t>youtu.be/LTTHUiL-FRo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5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350" y="5118172"/>
            <a:ext cx="9144000" cy="1728192"/>
            <a:chOff x="35496" y="548680"/>
            <a:chExt cx="9144000" cy="1728192"/>
          </a:xfrm>
        </p:grpSpPr>
        <p:sp>
          <p:nvSpPr>
            <p:cNvPr id="11" name="Rectangle 10"/>
            <p:cNvSpPr/>
            <p:nvPr/>
          </p:nvSpPr>
          <p:spPr>
            <a:xfrm>
              <a:off x="611560" y="1556792"/>
              <a:ext cx="7128792" cy="720080"/>
            </a:xfrm>
            <a:prstGeom prst="rect">
              <a:avLst/>
            </a:prstGeom>
            <a:solidFill>
              <a:srgbClr val="00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&lt;strong&gt;Crowd&lt;/strong&gt; by kattekrab - A &lt;strong&gt;crowd&lt;/strong&gt; with a person standing out.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496" y="548680"/>
              <a:ext cx="9144000" cy="1728192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350486" y="374963"/>
            <a:ext cx="1773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00D400"/>
                </a:solidFill>
              </a:rPr>
              <a:t>Impact</a:t>
            </a:r>
            <a:endParaRPr lang="en-GB" sz="4400" dirty="0">
              <a:solidFill>
                <a:srgbClr val="00D400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07504" y="3717032"/>
            <a:ext cx="1656184" cy="1152128"/>
          </a:xfrm>
          <a:prstGeom prst="wedgeEllipseCallout">
            <a:avLst>
              <a:gd name="adj1" fmla="val 9973"/>
              <a:gd name="adj2" fmla="val 168036"/>
            </a:avLst>
          </a:prstGeom>
          <a:solidFill>
            <a:srgbClr val="00D4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didn’t know you could do THAT!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899592" y="2132856"/>
            <a:ext cx="2160240" cy="1747852"/>
          </a:xfrm>
          <a:prstGeom prst="wedgeEllipseCallout">
            <a:avLst>
              <a:gd name="adj1" fmla="val -4733"/>
              <a:gd name="adj2" fmla="val 188386"/>
            </a:avLst>
          </a:prstGeom>
          <a:solidFill>
            <a:srgbClr val="00D4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have separate food waste collection – does it go to landfill?</a:t>
            </a:r>
            <a:endParaRPr lang="en-GB" dirty="0"/>
          </a:p>
        </p:txBody>
      </p:sp>
      <p:sp>
        <p:nvSpPr>
          <p:cNvPr id="13" name="Oval Callout 12"/>
          <p:cNvSpPr/>
          <p:nvPr/>
        </p:nvSpPr>
        <p:spPr>
          <a:xfrm>
            <a:off x="1799251" y="1123047"/>
            <a:ext cx="1808550" cy="1008112"/>
          </a:xfrm>
          <a:prstGeom prst="wedgeEllipseCallout">
            <a:avLst>
              <a:gd name="adj1" fmla="val 41438"/>
              <a:gd name="adj2" fmla="val 447272"/>
            </a:avLst>
          </a:prstGeom>
          <a:solidFill>
            <a:srgbClr val="00D4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That’s fascinating!</a:t>
            </a:r>
            <a:endParaRPr lang="en-GB" dirty="0"/>
          </a:p>
        </p:txBody>
      </p:sp>
      <p:sp>
        <p:nvSpPr>
          <p:cNvPr id="14" name="Oval Callout 13"/>
          <p:cNvSpPr/>
          <p:nvPr/>
        </p:nvSpPr>
        <p:spPr>
          <a:xfrm>
            <a:off x="3147129" y="1988840"/>
            <a:ext cx="1692188" cy="1840506"/>
          </a:xfrm>
          <a:prstGeom prst="wedgeEllipseCallout">
            <a:avLst>
              <a:gd name="adj1" fmla="val -4454"/>
              <a:gd name="adj2" fmla="val 133167"/>
            </a:avLst>
          </a:prstGeom>
          <a:solidFill>
            <a:srgbClr val="00D4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could make 3D printed bioplastics from food waste?</a:t>
            </a:r>
            <a:endParaRPr lang="en-GB" dirty="0"/>
          </a:p>
        </p:txBody>
      </p:sp>
      <p:sp>
        <p:nvSpPr>
          <p:cNvPr id="2" name="Oval Callout 1"/>
          <p:cNvSpPr/>
          <p:nvPr/>
        </p:nvSpPr>
        <p:spPr>
          <a:xfrm>
            <a:off x="5424997" y="908720"/>
            <a:ext cx="1750860" cy="1440160"/>
          </a:xfrm>
          <a:prstGeom prst="wedgeEllipseCallout">
            <a:avLst>
              <a:gd name="adj1" fmla="val 24909"/>
              <a:gd name="adj2" fmla="val 303294"/>
            </a:avLst>
          </a:prstGeom>
          <a:solidFill>
            <a:srgbClr val="00D4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dirty="0" smtClean="0"/>
              <a:t>Why is there so much food waste?</a:t>
            </a:r>
            <a:endParaRPr lang="en-GB" dirty="0"/>
          </a:p>
        </p:txBody>
      </p:sp>
      <p:sp>
        <p:nvSpPr>
          <p:cNvPr id="15" name="Oval Callout 14"/>
          <p:cNvSpPr/>
          <p:nvPr/>
        </p:nvSpPr>
        <p:spPr>
          <a:xfrm>
            <a:off x="4860032" y="2348880"/>
            <a:ext cx="1656184" cy="1654001"/>
          </a:xfrm>
          <a:prstGeom prst="wedgeEllipseCallout">
            <a:avLst>
              <a:gd name="adj1" fmla="val -24635"/>
              <a:gd name="adj2" fmla="val 163900"/>
            </a:avLst>
          </a:prstGeom>
          <a:solidFill>
            <a:srgbClr val="00D4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Why is rubbish collected differently everywhere in the UK?</a:t>
            </a:r>
            <a:endParaRPr lang="en-GB" sz="1600" dirty="0"/>
          </a:p>
        </p:txBody>
      </p:sp>
      <p:sp>
        <p:nvSpPr>
          <p:cNvPr id="16" name="Oval Callout 15"/>
          <p:cNvSpPr/>
          <p:nvPr/>
        </p:nvSpPr>
        <p:spPr>
          <a:xfrm>
            <a:off x="7101896" y="1825338"/>
            <a:ext cx="1808550" cy="1176965"/>
          </a:xfrm>
          <a:prstGeom prst="wedgeEllipseCallout">
            <a:avLst>
              <a:gd name="adj1" fmla="val -57999"/>
              <a:gd name="adj2" fmla="val 309272"/>
            </a:avLst>
          </a:prstGeom>
          <a:solidFill>
            <a:srgbClr val="00D4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doesn’t everybody do this?</a:t>
            </a:r>
            <a:endParaRPr lang="en-GB" dirty="0"/>
          </a:p>
        </p:txBody>
      </p:sp>
      <p:sp>
        <p:nvSpPr>
          <p:cNvPr id="17" name="Oval Callout 16"/>
          <p:cNvSpPr/>
          <p:nvPr/>
        </p:nvSpPr>
        <p:spPr>
          <a:xfrm>
            <a:off x="7596336" y="3140968"/>
            <a:ext cx="1512168" cy="1440160"/>
          </a:xfrm>
          <a:prstGeom prst="wedgeEllipseCallout">
            <a:avLst>
              <a:gd name="adj1" fmla="val -45172"/>
              <a:gd name="adj2" fmla="val 157653"/>
            </a:avLst>
          </a:prstGeom>
          <a:solidFill>
            <a:srgbClr val="00D4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the best thing at the festival!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46" y="3995322"/>
            <a:ext cx="5063650" cy="296207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7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576" y="5810873"/>
            <a:ext cx="2952328" cy="1002503"/>
          </a:xfrm>
          <a:prstGeom prst="rect">
            <a:avLst/>
          </a:prstGeom>
          <a:solidFill>
            <a:srgbClr val="00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78423" y="1183772"/>
            <a:ext cx="854204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D400"/>
                </a:solidFill>
              </a:rPr>
              <a:t>Inform </a:t>
            </a:r>
            <a:r>
              <a:rPr lang="en-GB" dirty="0">
                <a:solidFill>
                  <a:srgbClr val="00D400"/>
                </a:solidFill>
              </a:rPr>
              <a:t>the general public on the potential of waste as a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Increase </a:t>
            </a:r>
            <a:r>
              <a:rPr lang="en-GB" dirty="0"/>
              <a:t>the </a:t>
            </a:r>
            <a:r>
              <a:rPr lang="en-GB" dirty="0" smtClean="0"/>
              <a:t>percentage </a:t>
            </a:r>
            <a:r>
              <a:rPr lang="en-GB" dirty="0"/>
              <a:t>of the population who are aware of industrial biotechnology and the role it has to play in the sustainability of the planet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D400"/>
                </a:solidFill>
              </a:rPr>
              <a:t>Potentially engage with stakeholders and </a:t>
            </a:r>
            <a:r>
              <a:rPr lang="en-GB" dirty="0">
                <a:solidFill>
                  <a:srgbClr val="00D400"/>
                </a:solidFill>
              </a:rPr>
              <a:t>public parties </a:t>
            </a:r>
            <a:r>
              <a:rPr lang="en-GB" dirty="0" smtClean="0">
                <a:solidFill>
                  <a:srgbClr val="00D400"/>
                </a:solidFill>
              </a:rPr>
              <a:t>could </a:t>
            </a:r>
            <a:r>
              <a:rPr lang="en-GB" dirty="0">
                <a:solidFill>
                  <a:srgbClr val="00D400"/>
                </a:solidFill>
              </a:rPr>
              <a:t>help to drive the direction of research or initiate internal discussion on the public perception of such technologies which could lead to new ideas/methodologies being proposed in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Vehicle for quantified ‘impact’ as an output from grant </a:t>
            </a:r>
            <a:r>
              <a:rPr lang="en-GB" dirty="0" smtClean="0"/>
              <a:t>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D400"/>
                </a:solidFill>
              </a:rPr>
              <a:t>Network with other researchers involved in outreach to see whether there are potential synergies and learn about their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 our researchers: Improvement in confidence, knowledge, contextualisation of their research and communication skills (as well as cultural knowledge!)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sz="2800" dirty="0"/>
              <a:t>Enjoyment related to spreading the message and passion behind what we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 descr="&lt;strong&gt;Crowd&lt;/strong&gt; by kattekrab - A &lt;strong&gt;crowd&lt;/strong&gt; with a person standing out.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12" y="5468228"/>
            <a:ext cx="9144000" cy="13681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222535"/>
            <a:ext cx="4699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00D400"/>
                </a:solidFill>
              </a:rPr>
              <a:t>Outreach benefits…</a:t>
            </a:r>
            <a:endParaRPr lang="en-GB" sz="4400" dirty="0">
              <a:solidFill>
                <a:srgbClr val="00D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72"/>
          <a:stretch>
            <a:fillRect/>
          </a:stretch>
        </p:blipFill>
        <p:spPr bwMode="auto">
          <a:xfrm>
            <a:off x="6789720" y="1532141"/>
            <a:ext cx="2044637" cy="38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" y="4005065"/>
            <a:ext cx="3793347" cy="25144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01" y="2817692"/>
            <a:ext cx="1703275" cy="369635"/>
          </a:xfrm>
          <a:prstGeom prst="rect">
            <a:avLst/>
          </a:prstGeom>
        </p:spPr>
      </p:pic>
      <p:pic>
        <p:nvPicPr>
          <p:cNvPr id="18" name="Picture 2" descr="new-bbsrc-colou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66" y="260491"/>
            <a:ext cx="1764759" cy="44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4" descr="Methanogen-logo-no-ch-squeezed-v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73" y="2098485"/>
            <a:ext cx="179133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24" y="881446"/>
            <a:ext cx="1785937" cy="471488"/>
          </a:xfrm>
          <a:prstGeom prst="rect">
            <a:avLst/>
          </a:prstGeom>
        </p:spPr>
      </p:pic>
      <p:pic>
        <p:nvPicPr>
          <p:cNvPr id="16" name="Picture 2" descr="SUPERGEN Bioenergy Hu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99" y="3366535"/>
            <a:ext cx="1791678" cy="1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/>
          <a:stretch/>
        </p:blipFill>
        <p:spPr>
          <a:xfrm>
            <a:off x="1687929" y="148523"/>
            <a:ext cx="4536504" cy="34244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792" y="2662732"/>
            <a:ext cx="3041589" cy="870504"/>
          </a:xfrm>
          <a:prstGeom prst="rect">
            <a:avLst/>
          </a:prstGeom>
          <a:solidFill>
            <a:srgbClr val="D7D6D4">
              <a:alpha val="62000"/>
            </a:srgbClr>
          </a:solidFill>
        </p:spPr>
        <p:txBody>
          <a:bodyPr wrap="square" rtlCol="0">
            <a:no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GB" sz="4000" b="1" dirty="0" smtClean="0"/>
              <a:t>Thank you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64" y="4005064"/>
            <a:ext cx="3785336" cy="251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3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Leap Training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43C525"/>
      </a:accent1>
      <a:accent2>
        <a:srgbClr val="4BCCDD"/>
      </a:accent2>
      <a:accent3>
        <a:srgbClr val="EA3E42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9461</TotalTime>
  <Words>524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Clarity</vt:lpstr>
      <vt:lpstr>Outreach and the circular  bio-economy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ANGIEB</dc:creator>
  <cp:lastModifiedBy>Bywater A.M.</cp:lastModifiedBy>
  <cp:revision>190</cp:revision>
  <cp:lastPrinted>2013-08-15T23:36:54Z</cp:lastPrinted>
  <dcterms:created xsi:type="dcterms:W3CDTF">2013-07-12T00:02:35Z</dcterms:created>
  <dcterms:modified xsi:type="dcterms:W3CDTF">2017-11-21T17:23:08Z</dcterms:modified>
</cp:coreProperties>
</file>